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1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00871" y="1247914"/>
            <a:ext cx="12286259" cy="7791172"/>
            <a:chOff x="0" y="0"/>
            <a:chExt cx="16381678" cy="103882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2565"/>
              <a:ext cx="16381678" cy="6648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47"/>
                </a:lnSpc>
              </a:pPr>
              <a:r>
                <a:rPr lang="en-US" sz="11225">
                  <a:solidFill>
                    <a:srgbClr val="2B2B2B"/>
                  </a:solidFill>
                  <a:latin typeface="Agrandir"/>
                </a:rPr>
                <a:t>DATA MANAGEMENT SYSTEMS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781589"/>
              <a:ext cx="16381678" cy="360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</a:pPr>
              <a:r>
                <a:rPr lang="en-US" sz="3004" dirty="0">
                  <a:solidFill>
                    <a:srgbClr val="2B2B2B"/>
                  </a:solidFill>
                  <a:latin typeface="Agrandir"/>
                </a:rPr>
                <a:t>BY: SUMITHRA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 dirty="0">
                  <a:solidFill>
                    <a:srgbClr val="2B2B2B"/>
                  </a:solidFill>
                  <a:latin typeface="Agrandir"/>
                </a:rPr>
                <a:t>    ANUREET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 dirty="0">
                  <a:solidFill>
                    <a:srgbClr val="2B2B2B"/>
                  </a:solidFill>
                  <a:latin typeface="Agrandir"/>
                </a:rPr>
                <a:t>KHUSHI</a:t>
              </a:r>
            </a:p>
            <a:p>
              <a:pPr algn="ctr">
                <a:lnSpc>
                  <a:spcPts val="4206"/>
                </a:lnSpc>
              </a:pPr>
              <a:r>
                <a:rPr lang="en-US" sz="3004" dirty="0">
                  <a:solidFill>
                    <a:srgbClr val="2B2B2B"/>
                  </a:solidFill>
                  <a:latin typeface="Agrandir"/>
                </a:rPr>
                <a:t>KAWAL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 dirty="0">
                  <a:solidFill>
                    <a:srgbClr val="2B2B2B"/>
                  </a:solidFill>
                  <a:latin typeface="Agrandir"/>
                </a:rPr>
                <a:t> Vanshnoor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514960" y="478521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3152" y="2091325"/>
            <a:ext cx="12921695" cy="5632863"/>
          </a:xfrm>
          <a:custGeom>
            <a:avLst/>
            <a:gdLst/>
            <a:ahLst/>
            <a:cxnLst/>
            <a:rect l="l" t="t" r="r" b="b"/>
            <a:pathLst>
              <a:path w="12921695" h="5632863">
                <a:moveTo>
                  <a:pt x="0" y="0"/>
                </a:moveTo>
                <a:lnTo>
                  <a:pt x="12921696" y="0"/>
                </a:lnTo>
                <a:lnTo>
                  <a:pt x="12921696" y="5632863"/>
                </a:lnTo>
                <a:lnTo>
                  <a:pt x="0" y="5632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95" b="-659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930182" y="309562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9D0F60"/>
                </a:solidFill>
                <a:latin typeface="Agrandir Semi-Bold"/>
              </a:rPr>
              <a:t>Rentfaster Correlation Matrix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9622" y="8124825"/>
            <a:ext cx="16928757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grandir Bold"/>
              </a:rPr>
              <a:t>The image shows a correlation matrix combining Yelp and RentFaster data, showing a no correlation between distance and highest price.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20161" y="2880587"/>
            <a:ext cx="9710894" cy="4935749"/>
          </a:xfrm>
          <a:custGeom>
            <a:avLst/>
            <a:gdLst/>
            <a:ahLst/>
            <a:cxnLst/>
            <a:rect l="l" t="t" r="r" b="b"/>
            <a:pathLst>
              <a:path w="9710894" h="4935749">
                <a:moveTo>
                  <a:pt x="0" y="0"/>
                </a:moveTo>
                <a:lnTo>
                  <a:pt x="9710894" y="0"/>
                </a:lnTo>
                <a:lnTo>
                  <a:pt x="9710894" y="4935749"/>
                </a:lnTo>
                <a:lnTo>
                  <a:pt x="0" y="4935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6" r="-101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958522" y="309562"/>
            <a:ext cx="837095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 Semi-Bold"/>
              </a:rPr>
              <a:t>Correlation Matrix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30831" y="2591354"/>
            <a:ext cx="7343644" cy="48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1"/>
              </a:lnSpc>
              <a:spcBef>
                <a:spcPct val="0"/>
              </a:spcBef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The correlation matrix for Yelp and Kijiji bottom 50 listings shows a no strong correlation between distance and rating.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111339" y="92167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r="-8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0111339" y="3268589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r="-8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111339" y="5508478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r="-8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111339" y="785539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r="-8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877131" y="5508478"/>
            <a:ext cx="11388242" cy="4428761"/>
          </a:xfrm>
          <a:custGeom>
            <a:avLst/>
            <a:gdLst/>
            <a:ahLst/>
            <a:cxnLst/>
            <a:rect l="l" t="t" r="r" b="b"/>
            <a:pathLst>
              <a:path w="11388242" h="4428761">
                <a:moveTo>
                  <a:pt x="0" y="0"/>
                </a:moveTo>
                <a:lnTo>
                  <a:pt x="11388241" y="0"/>
                </a:lnTo>
                <a:lnTo>
                  <a:pt x="11388241" y="4428760"/>
                </a:lnTo>
                <a:lnTo>
                  <a:pt x="0" y="4428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614476" y="1159280"/>
            <a:ext cx="595677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Problem with YELP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54818" y="3893769"/>
            <a:ext cx="6589182" cy="1614708"/>
            <a:chOff x="0" y="0"/>
            <a:chExt cx="8785576" cy="21529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25"/>
              <a:ext cx="8785576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There is no value presented in the price column from Yelp API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1977"/>
              <a:ext cx="87855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2527" y="338138"/>
            <a:ext cx="755700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Datapipelines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42601" y="2384738"/>
            <a:ext cx="8476932" cy="5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Data Collection from Kijiji and Rentfaster Website: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74511" y="4508290"/>
            <a:ext cx="7654812" cy="5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Data Loading and Processing in Spark: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905000" y="3494921"/>
            <a:ext cx="8761946" cy="1022769"/>
            <a:chOff x="0" y="0"/>
            <a:chExt cx="11682594" cy="1363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168259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2B2B2B"/>
                  </a:solidFill>
                  <a:latin typeface="Agrandir"/>
                </a:rPr>
                <a:t>Save the data as a CSV files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2725"/>
              <a:ext cx="11682594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70293" y="5601022"/>
            <a:ext cx="6373707" cy="1116218"/>
            <a:chOff x="0" y="-124597"/>
            <a:chExt cx="8498276" cy="14882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4597"/>
              <a:ext cx="8498276" cy="689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2B2B2B"/>
                  </a:solidFill>
                  <a:latin typeface="Agrandir"/>
                </a:rPr>
                <a:t>Data Collection from Yelp: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27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70293" y="6755668"/>
            <a:ext cx="6373707" cy="1022769"/>
            <a:chOff x="0" y="0"/>
            <a:chExt cx="8498276" cy="13636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3825"/>
              <a:ext cx="8498276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Data Analysis in pandas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27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55616" y="8416612"/>
            <a:ext cx="6373707" cy="1518069"/>
            <a:chOff x="0" y="0"/>
            <a:chExt cx="8498276" cy="20240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23825"/>
              <a:ext cx="8498276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</a:rPr>
                <a:t>Yes, this Datapipelines helped with large dataset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73125"/>
              <a:ext cx="849827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2527" y="338138"/>
            <a:ext cx="755700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Next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8914" y="2591354"/>
            <a:ext cx="15324231" cy="649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0971" lvl="1" indent="-490485">
              <a:lnSpc>
                <a:spcPts val="6361"/>
              </a:lnSpc>
              <a:buFont typeface="Arial"/>
              <a:buChar char="•"/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Enhance the datasets' quality through the acquisition of price values for restaurant data.</a:t>
            </a:r>
          </a:p>
          <a:p>
            <a:pPr>
              <a:lnSpc>
                <a:spcPts val="6361"/>
              </a:lnSpc>
            </a:pPr>
            <a:endParaRPr lang="en-US" sz="4543">
              <a:solidFill>
                <a:srgbClr val="2B2B2B"/>
              </a:solidFill>
              <a:latin typeface="Agrandir Bold"/>
            </a:endParaRPr>
          </a:p>
          <a:p>
            <a:pPr marL="980971" lvl="1" indent="-490485">
              <a:lnSpc>
                <a:spcPts val="6361"/>
              </a:lnSpc>
              <a:buFont typeface="Arial"/>
              <a:buChar char="•"/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Subsequently, we plan to conduct correlation analysis based on this enriched dataset.</a:t>
            </a:r>
          </a:p>
          <a:p>
            <a:pPr>
              <a:lnSpc>
                <a:spcPts val="6361"/>
              </a:lnSpc>
            </a:pPr>
            <a:r>
              <a:rPr lang="en-US" sz="4543">
                <a:solidFill>
                  <a:srgbClr val="2B2B2B"/>
                </a:solidFill>
                <a:latin typeface="Agrandir Bold"/>
              </a:rPr>
              <a:t> </a:t>
            </a:r>
          </a:p>
          <a:p>
            <a:pPr>
              <a:lnSpc>
                <a:spcPts val="6361"/>
              </a:lnSpc>
            </a:pPr>
            <a:endParaRPr lang="en-US" sz="4543">
              <a:solidFill>
                <a:srgbClr val="2B2B2B"/>
              </a:solidFill>
              <a:latin typeface="Agrandir Bold"/>
            </a:endParaRPr>
          </a:p>
          <a:p>
            <a:pPr>
              <a:lnSpc>
                <a:spcPts val="6361"/>
              </a:lnSpc>
              <a:spcBef>
                <a:spcPct val="0"/>
              </a:spcBef>
            </a:pPr>
            <a:endParaRPr lang="en-US" sz="4543">
              <a:solidFill>
                <a:srgbClr val="2B2B2B"/>
              </a:solidFill>
              <a:latin typeface="Agrandir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519681" y="-5729953"/>
            <a:ext cx="13761077" cy="14153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911263" y="4176852"/>
            <a:ext cx="8465475" cy="2705894"/>
            <a:chOff x="0" y="0"/>
            <a:chExt cx="11287299" cy="3607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361950"/>
              <a:ext cx="11287299" cy="291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118"/>
                </a:lnSpc>
                <a:spcBef>
                  <a:spcPct val="0"/>
                </a:spcBef>
              </a:pPr>
              <a:r>
                <a:rPr lang="en-US" sz="12598" u="none">
                  <a:solidFill>
                    <a:srgbClr val="8F2F66"/>
                  </a:solidFill>
                  <a:latin typeface="Agrandir 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62487"/>
              <a:ext cx="11287299" cy="645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2273" y="0"/>
            <a:ext cx="1452701" cy="1552653"/>
          </a:xfrm>
          <a:custGeom>
            <a:avLst/>
            <a:gdLst/>
            <a:ahLst/>
            <a:cxnLst/>
            <a:rect l="l" t="t" r="r" b="b"/>
            <a:pathLst>
              <a:path w="1452701" h="1552653">
                <a:moveTo>
                  <a:pt x="0" y="0"/>
                </a:moveTo>
                <a:lnTo>
                  <a:pt x="1452700" y="0"/>
                </a:lnTo>
                <a:lnTo>
                  <a:pt x="1452700" y="1552653"/>
                </a:lnTo>
                <a:lnTo>
                  <a:pt x="0" y="155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4485181"/>
            <a:ext cx="6907145" cy="868440"/>
            <a:chOff x="0" y="0"/>
            <a:chExt cx="9209527" cy="1157920"/>
          </a:xfrm>
        </p:grpSpPr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Collection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772720"/>
            <a:ext cx="6907145" cy="868440"/>
            <a:chOff x="0" y="0"/>
            <a:chExt cx="9209527" cy="1157920"/>
          </a:xfrm>
        </p:grpSpPr>
        <p:sp>
          <p:nvSpPr>
            <p:cNvPr id="8" name="TextBox 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Management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280476"/>
            <a:ext cx="6907145" cy="868440"/>
            <a:chOff x="0" y="0"/>
            <a:chExt cx="9209527" cy="1157920"/>
          </a:xfrm>
        </p:grpSpPr>
        <p:sp>
          <p:nvSpPr>
            <p:cNvPr id="12" name="TextBox 12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</a:rPr>
                <a:t>Data Analysis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0828" y="310146"/>
            <a:ext cx="17383978" cy="2485014"/>
            <a:chOff x="0" y="0"/>
            <a:chExt cx="23178638" cy="33133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09550"/>
              <a:ext cx="23178638" cy="1678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54"/>
                </a:lnSpc>
                <a:spcBef>
                  <a:spcPct val="0"/>
                </a:spcBef>
              </a:pPr>
              <a:r>
                <a:rPr lang="en-US" sz="7295" u="none">
                  <a:solidFill>
                    <a:srgbClr val="2B2B2B"/>
                  </a:solidFill>
                  <a:latin typeface="Agrandir"/>
                </a:rPr>
                <a:t>Agenda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89284"/>
              <a:ext cx="23178638" cy="162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57"/>
                </a:lnSpc>
                <a:spcBef>
                  <a:spcPct val="0"/>
                </a:spcBef>
              </a:pPr>
              <a:r>
                <a:rPr lang="en-US" sz="3326">
                  <a:solidFill>
                    <a:srgbClr val="2B2B2B"/>
                  </a:solidFill>
                  <a:latin typeface="Agrandir"/>
                </a:rPr>
                <a:t> </a:t>
              </a:r>
              <a:r>
                <a:rPr lang="en-US" sz="3326">
                  <a:solidFill>
                    <a:srgbClr val="2B2B2B"/>
                  </a:solidFill>
                  <a:latin typeface="Agrandir Bold"/>
                </a:rPr>
                <a:t>To analyze rental listing data from Kijiji and RentFaster and assess nearby restaurant quality using Yelp API.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0828" y="3535855"/>
            <a:ext cx="6643666" cy="530226"/>
            <a:chOff x="0" y="0"/>
            <a:chExt cx="8858222" cy="706968"/>
          </a:xfrm>
        </p:grpSpPr>
        <p:sp>
          <p:nvSpPr>
            <p:cNvPr id="19" name="TextBox 19"/>
            <p:cNvSpPr txBox="1"/>
            <p:nvPr/>
          </p:nvSpPr>
          <p:spPr>
            <a:xfrm>
              <a:off x="1283006" y="-161925"/>
              <a:ext cx="7575216" cy="868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>
                  <a:solidFill>
                    <a:srgbClr val="2B2B2B"/>
                  </a:solidFill>
                  <a:latin typeface="Agrandir Bold"/>
                </a:rPr>
                <a:t>STEPS INCLUDES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5416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9516" y="292263"/>
            <a:ext cx="17367011" cy="7978082"/>
            <a:chOff x="0" y="0"/>
            <a:chExt cx="23156015" cy="106374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09550"/>
              <a:ext cx="23156015" cy="1690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13"/>
                </a:lnSpc>
                <a:spcBef>
                  <a:spcPct val="0"/>
                </a:spcBef>
              </a:pPr>
              <a:r>
                <a:rPr lang="en-US" sz="7344">
                  <a:solidFill>
                    <a:srgbClr val="8F2F66"/>
                  </a:solidFill>
                  <a:latin typeface="Agrandir Bold"/>
                </a:rPr>
                <a:t>Data Collection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88855"/>
              <a:ext cx="23156015" cy="8648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Collected diverse and comprehensive rental listing data for detailed analysis using Kijiji and RentFaster.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Information gathered contains price, address, number of bedrooms, features, and additional pertinent property information.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The key actions involve setting up a Spark Cluster to efficiently manage and process data, and creating DataFrames to use Spark SQL for analysis. 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Challenges included managing large datasets, optimizing data processing, and integrating data from various sources with Yelp API data.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The Yelp API was integrated to enhance rental listings, incorporating nearby restaurants and amenities, and enhancing the dataset with geographical and qualitative metrics. </a:t>
              </a:r>
            </a:p>
            <a:p>
              <a:pPr marL="614083" lvl="1" indent="-307042" algn="l">
                <a:lnSpc>
                  <a:spcPts val="3982"/>
                </a:lnSpc>
                <a:buFont typeface="Arial"/>
                <a:buChar char="•"/>
              </a:pPr>
              <a:r>
                <a:rPr lang="en-US" sz="2844" u="none">
                  <a:solidFill>
                    <a:srgbClr val="2B2B2B"/>
                  </a:solidFill>
                  <a:latin typeface="Agrandir"/>
                </a:rPr>
                <a:t>Four thorough CSV files with overview and detailed data were created, two for each platform, in preparation for the upcoming stages. </a:t>
              </a:r>
            </a:p>
            <a:p>
              <a:pPr algn="l">
                <a:lnSpc>
                  <a:spcPts val="3982"/>
                </a:lnSpc>
              </a:pPr>
              <a:endParaRPr lang="en-US" sz="2844" u="none">
                <a:solidFill>
                  <a:srgbClr val="2B2B2B"/>
                </a:solidFill>
                <a:latin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09569" y="285750"/>
            <a:ext cx="634522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54"/>
              </a:lnSpc>
              <a:spcBef>
                <a:spcPct val="0"/>
              </a:spcBef>
            </a:pPr>
            <a:r>
              <a:rPr lang="en-US" sz="7045">
                <a:solidFill>
                  <a:srgbClr val="8F2F66"/>
                </a:solidFill>
                <a:latin typeface="Agrandir Bold"/>
              </a:rPr>
              <a:t>Data Analysis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29841" y="1774903"/>
            <a:ext cx="13828319" cy="821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The goal is to gain actionable insights from a comprehensive data analysis using Apache Spark SQL for data querying and manipulation.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 The key actions involved conducting exploratory and correlation analyses to comprehend trends and relationships, addressing complex data relationships and addressing additional quality issues. 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Gained insights into key factors influencing rental prices and local amenities' impact, and created visual representations using Spark's tools for clearer dissemination. </a:t>
            </a:r>
          </a:p>
          <a:p>
            <a:pPr>
              <a:lnSpc>
                <a:spcPts val="4346"/>
              </a:lnSpc>
            </a:pPr>
            <a:endParaRPr lang="en-US" sz="3104">
              <a:solidFill>
                <a:srgbClr val="000000"/>
              </a:solidFill>
              <a:latin typeface="Agrandir Bold"/>
            </a:endParaRPr>
          </a:p>
          <a:p>
            <a:pPr marL="670335" lvl="1" indent="-335168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Agrandir Bold"/>
              </a:rPr>
              <a:t>The analysis provided a comprehensive understanding of the rental market dynamics and the various amenity impacts in Alberta.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2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4368" y="847725"/>
            <a:ext cx="5681412" cy="75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CF7"/>
                </a:solidFill>
                <a:latin typeface="Agrandir Bold"/>
              </a:rPr>
              <a:t>Cities Selected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1056" y="2978354"/>
            <a:ext cx="6907145" cy="868440"/>
            <a:chOff x="0" y="0"/>
            <a:chExt cx="9209527" cy="1157920"/>
          </a:xfrm>
        </p:grpSpPr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Edmonton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21056" y="3948326"/>
            <a:ext cx="6907145" cy="868440"/>
            <a:chOff x="0" y="0"/>
            <a:chExt cx="9209527" cy="1157920"/>
          </a:xfrm>
        </p:grpSpPr>
        <p:sp>
          <p:nvSpPr>
            <p:cNvPr id="8" name="TextBox 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Red-deer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21056" y="6197872"/>
            <a:ext cx="6907145" cy="868440"/>
            <a:chOff x="0" y="0"/>
            <a:chExt cx="9209527" cy="1157920"/>
          </a:xfrm>
        </p:grpSpPr>
        <p:sp>
          <p:nvSpPr>
            <p:cNvPr id="12" name="TextBox 12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Spruce grove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21056" y="5072257"/>
            <a:ext cx="6907145" cy="868440"/>
            <a:chOff x="0" y="0"/>
            <a:chExt cx="9209527" cy="1157920"/>
          </a:xfrm>
        </p:grpSpPr>
        <p:sp>
          <p:nvSpPr>
            <p:cNvPr id="16" name="TextBox 16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Fort mucmurry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1056" y="7171086"/>
            <a:ext cx="6907145" cy="868440"/>
            <a:chOff x="0" y="0"/>
            <a:chExt cx="9209527" cy="1157920"/>
          </a:xfrm>
        </p:grpSpPr>
        <p:sp>
          <p:nvSpPr>
            <p:cNvPr id="20" name="TextBox 2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St Albert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21056" y="8039526"/>
            <a:ext cx="6907145" cy="868440"/>
            <a:chOff x="0" y="0"/>
            <a:chExt cx="9209527" cy="1157920"/>
          </a:xfrm>
        </p:grpSpPr>
        <p:sp>
          <p:nvSpPr>
            <p:cNvPr id="24" name="TextBox 2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CF7"/>
                  </a:solidFill>
                  <a:latin typeface="Agrandir Bold"/>
                </a:rPr>
                <a:t>Beaumont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51305" y="96571"/>
              <a:ext cx="421625" cy="802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B2B2B"/>
                  </a:solidFill>
                  <a:latin typeface="Agrandir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7124" y="2103716"/>
            <a:ext cx="14393753" cy="5465841"/>
          </a:xfrm>
          <a:custGeom>
            <a:avLst/>
            <a:gdLst/>
            <a:ahLst/>
            <a:cxnLst/>
            <a:rect l="l" t="t" r="r" b="b"/>
            <a:pathLst>
              <a:path w="14393753" h="5465841">
                <a:moveTo>
                  <a:pt x="0" y="0"/>
                </a:moveTo>
                <a:lnTo>
                  <a:pt x="14393752" y="0"/>
                </a:lnTo>
                <a:lnTo>
                  <a:pt x="14393752" y="5465841"/>
                </a:lnTo>
                <a:lnTo>
                  <a:pt x="0" y="546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776589" y="195262"/>
            <a:ext cx="10734822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8F2F66"/>
                </a:solidFill>
                <a:latin typeface="Agrandir Bold"/>
              </a:rPr>
              <a:t>Range Selector - Kijiji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6727" y="7868285"/>
            <a:ext cx="16586334" cy="1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8F2F66"/>
                </a:solidFill>
                <a:latin typeface="Agrandir Bold"/>
              </a:rPr>
              <a:t>The screenshot shows a tool for selecting ranges of listings from Kijiji for data retrieval, allowing users to select up to three ranges and generate numbers for specific listings.</a:t>
            </a:r>
            <a:r>
              <a:rPr lang="en-US" sz="3500">
                <a:solidFill>
                  <a:srgbClr val="8F2F66"/>
                </a:solidFill>
                <a:latin typeface="Agrandir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07961" y="2387982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750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07961" y="3895725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430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07961" y="5400675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200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07597" y="2735644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RENTFASTER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7597" y="4382611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KIJIJI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7597" y="5748337"/>
            <a:ext cx="603444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Agrandir Bold"/>
              </a:rPr>
              <a:t>YELP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614368" y="847725"/>
            <a:ext cx="5681412" cy="64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Agrandir Bold"/>
              </a:rPr>
              <a:t>Data Volume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9928" y="3095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BF0D73"/>
                </a:solidFill>
                <a:latin typeface="Agrandir Bold"/>
              </a:rPr>
              <a:t>Data Management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4810715" y="158876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2188" y="2368801"/>
            <a:ext cx="16417112" cy="692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data was efficiently organized and prepared for insightful analysis using Apache Spark for robust data processing and management.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process involved establishing a Spark Cluster for distributed data handling and creating Spark DataFrames from CSV files for improved data manipulation.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Challenges included managing large datasets for scalability and integrating diverse data sources, including the Yelp API.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enhancements include enhancing rental listings with Yelp's geographic and quality data, and standardizing and cleaning Spark data for improved analysis quality. </a:t>
            </a:r>
          </a:p>
          <a:p>
            <a:pPr marL="701832" lvl="1" indent="-350916">
              <a:lnSpc>
                <a:spcPts val="4551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Agrandir"/>
              </a:rPr>
              <a:t>The dataset is structured for deep analytical processing, and the next steps involve exploring the data, applying Spark SQL, and utilizing visualization for insights.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763227" y="5069570"/>
            <a:ext cx="11524773" cy="5261151"/>
          </a:xfrm>
          <a:custGeom>
            <a:avLst/>
            <a:gdLst/>
            <a:ahLst/>
            <a:cxnLst/>
            <a:rect l="l" t="t" r="r" b="b"/>
            <a:pathLst>
              <a:path w="11524773" h="5261151">
                <a:moveTo>
                  <a:pt x="0" y="0"/>
                </a:moveTo>
                <a:lnTo>
                  <a:pt x="11524773" y="0"/>
                </a:lnTo>
                <a:lnTo>
                  <a:pt x="11524773" y="5261151"/>
                </a:lnTo>
                <a:lnTo>
                  <a:pt x="0" y="526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83" r="-19299" b="-358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182340" y="447675"/>
            <a:ext cx="1165611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F2F66"/>
                </a:solidFill>
                <a:latin typeface="Agrandir Bold"/>
              </a:rPr>
              <a:t>Yelp data 50 top pricing with Kijiji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457" y="1725188"/>
            <a:ext cx="15706031" cy="208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4"/>
              </a:lnSpc>
              <a:spcBef>
                <a:spcPct val="0"/>
              </a:spcBef>
            </a:pPr>
            <a:r>
              <a:rPr lang="en-US" sz="3795">
                <a:solidFill>
                  <a:srgbClr val="2B2B2B"/>
                </a:solidFill>
                <a:latin typeface="Agrandir Bold"/>
              </a:rPr>
              <a:t>The screenshot shows a correlation matrix from a merged DataFrame, indicating a no correlation between the amount of a listing and review_count,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615</Words>
  <Application>Microsoft Office PowerPoint</Application>
  <PresentationFormat>Custom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Agrandir Semi-Bold</vt:lpstr>
      <vt:lpstr>Agrandir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SYSTEMS</dc:title>
  <cp:lastModifiedBy>Vanshnoor Narang</cp:lastModifiedBy>
  <cp:revision>3</cp:revision>
  <dcterms:created xsi:type="dcterms:W3CDTF">2006-08-16T00:00:00Z</dcterms:created>
  <dcterms:modified xsi:type="dcterms:W3CDTF">2024-12-16T02:13:47Z</dcterms:modified>
  <dc:identifier>DAGDFvcwN4A</dc:identifier>
</cp:coreProperties>
</file>